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8" r:id="rId3"/>
    <p:sldId id="259" r:id="rId4"/>
    <p:sldId id="260" r:id="rId5"/>
    <p:sldId id="261" r:id="rId6"/>
    <p:sldId id="262" r:id="rId7"/>
    <p:sldId id="263" r:id="rId8"/>
    <p:sldId id="283" r:id="rId9"/>
    <p:sldId id="264" r:id="rId10"/>
    <p:sldId id="265" r:id="rId11"/>
    <p:sldId id="266" r:id="rId12"/>
    <p:sldId id="267" r:id="rId13"/>
    <p:sldId id="268" r:id="rId14"/>
    <p:sldId id="269" r:id="rId15"/>
    <p:sldId id="270" r:id="rId16"/>
    <p:sldId id="273" r:id="rId17"/>
    <p:sldId id="271" r:id="rId18"/>
    <p:sldId id="272" r:id="rId19"/>
    <p:sldId id="274" r:id="rId20"/>
    <p:sldId id="275" r:id="rId21"/>
    <p:sldId id="276" r:id="rId22"/>
    <p:sldId id="277" r:id="rId23"/>
    <p:sldId id="282" r:id="rId24"/>
    <p:sldId id="281" r:id="rId25"/>
    <p:sldId id="284" r:id="rId2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1pPr>
    <a:lvl2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2pPr>
    <a:lvl3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3pPr>
    <a:lvl4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4pPr>
    <a:lvl5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5pPr>
    <a:lvl6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6pPr>
    <a:lvl7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7pPr>
    <a:lvl8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8pPr>
    <a:lvl9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a:tcStyle>
        <a:tcBdr/>
        <a:fill>
          <a:solidFill>
            <a:srgbClr val="FCE9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Helvetica Neue Medium"/>
          <a:ea typeface="Helvetica Neue Medium"/>
          <a:cs typeface="Helvetica Neue Medium"/>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Helvetica Neue Medium"/>
          <a:ea typeface="Helvetica Neue Medium"/>
          <a:cs typeface="Helvetica Neue Medium"/>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9" d="100"/>
          <a:sy n="39" d="100"/>
        </p:scale>
        <p:origin x="106"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xfrm>
            <a:off x="1143000" y="685800"/>
            <a:ext cx="4572000" cy="3429000"/>
          </a:xfrm>
          <a:prstGeom prst="rect">
            <a:avLst/>
          </a:prstGeom>
        </p:spPr>
        <p:txBody>
          <a:bodyPr/>
          <a:lstStyle/>
          <a:p>
            <a:endParaRPr/>
          </a:p>
        </p:txBody>
      </p:sp>
      <p:sp>
        <p:nvSpPr>
          <p:cNvPr id="143" name="Shape 14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Grave </a:t>
            </a:r>
          </a:p>
        </p:txBody>
      </p:sp>
    </p:spTree>
    <p:extLst>
      <p:ext uri="{BB962C8B-B14F-4D97-AF65-F5344CB8AC3E}">
        <p14:creationId xmlns:p14="http://schemas.microsoft.com/office/powerpoint/2010/main" val="149342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View of beach and sea from a grassy sand dune"/>
          <p:cNvSpPr>
            <a:spLocks noGrp="1"/>
          </p:cNvSpPr>
          <p:nvPr>
            <p:ph type="pic" idx="21"/>
          </p:nvPr>
        </p:nvSpPr>
        <p:spPr>
          <a:xfrm>
            <a:off x="3125967" y="-393700"/>
            <a:ext cx="18135603" cy="120904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Heron flying low over a beach with a short fence in the foreground"/>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andy path between two hills leading to the ocean"/>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5" name="Title Text"/>
          <p:cNvSpPr txBox="1">
            <a:spLocks noGrp="1"/>
          </p:cNvSpPr>
          <p:nvPr>
            <p:ph type="title"/>
          </p:nvPr>
        </p:nvSpPr>
        <p:spPr>
          <a:prstGeom prst="rect">
            <a:avLst/>
          </a:prstGeom>
        </p:spPr>
        <p:txBody>
          <a:bodyPr/>
          <a:lstStyle/>
          <a:p>
            <a:r>
              <a:t>Title Text</a:t>
            </a:r>
          </a:p>
        </p:txBody>
      </p:sp>
      <p:sp>
        <p:nvSpPr>
          <p:cNvPr id="76"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4" name="Title Text"/>
          <p:cNvSpPr txBox="1">
            <a:spLocks noGrp="1"/>
          </p:cNvSpPr>
          <p:nvPr>
            <p:ph type="title"/>
          </p:nvPr>
        </p:nvSpPr>
        <p:spPr>
          <a:prstGeom prst="rect">
            <a:avLst/>
          </a:prstGeom>
        </p:spPr>
        <p:txBody>
          <a:bodyPr/>
          <a:lstStyle/>
          <a:p>
            <a:r>
              <a:t>Title Text</a:t>
            </a:r>
          </a:p>
        </p:txBody>
      </p:sp>
      <p:sp>
        <p:nvSpPr>
          <p:cNvPr id="85"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93" name="Body Level One…"/>
          <p:cNvSpPr txBox="1">
            <a:spLocks noGrp="1"/>
          </p:cNvSpPr>
          <p:nvPr>
            <p:ph type="body" idx="1"/>
          </p:nvPr>
        </p:nvSpPr>
        <p:spPr>
          <a:xfrm>
            <a:off x="1689100" y="1778000"/>
            <a:ext cx="21005800" cy="101600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01" name="Sandy path between two hills leading to the ocean"/>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102" name="Heron flying low over a beach with a short fence in the foreground"/>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103" name="View of beach and sea from a grassy sand dune"/>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1" name="Body Level One…"/>
          <p:cNvSpPr txBox="1">
            <a:spLocks noGrp="1"/>
          </p:cNvSpPr>
          <p:nvPr>
            <p:ph type="body" sz="quarter" idx="1"/>
          </p:nvPr>
        </p:nvSpPr>
        <p:spPr>
          <a:xfrm>
            <a:off x="2387600" y="8953500"/>
            <a:ext cx="19621500" cy="585521"/>
          </a:xfrm>
          <a:prstGeom prst="rect">
            <a:avLst/>
          </a:prstGeom>
        </p:spPr>
        <p:txBody>
          <a:bodyPr anchor="t"/>
          <a:lstStyle>
            <a:lvl1pPr marL="0" indent="0" algn="ctr">
              <a:spcBef>
                <a:spcPts val="0"/>
              </a:spcBef>
              <a:buSzTx/>
              <a:buNone/>
              <a:defRPr sz="3200" i="1"/>
            </a:lvl1pPr>
            <a:lvl2pPr marL="1025769" indent="-390769" algn="ctr">
              <a:spcBef>
                <a:spcPts val="0"/>
              </a:spcBef>
              <a:defRPr sz="3200" i="1"/>
            </a:lvl2pPr>
            <a:lvl3pPr marL="1660769" indent="-390769" algn="ctr">
              <a:spcBef>
                <a:spcPts val="0"/>
              </a:spcBef>
              <a:defRPr sz="3200" i="1"/>
            </a:lvl3pPr>
            <a:lvl4pPr marL="2295769" indent="-390769" algn="ctr">
              <a:spcBef>
                <a:spcPts val="0"/>
              </a:spcBef>
              <a:defRPr sz="3200" i="1"/>
            </a:lvl4pPr>
            <a:lvl5pPr marL="2930769" indent="-390769" algn="ctr">
              <a:spcBef>
                <a:spcPts val="0"/>
              </a:spcBef>
              <a:defRPr sz="3200" i="1"/>
            </a:lvl5pPr>
          </a:lstStyle>
          <a:p>
            <a:r>
              <a:t>Body Level One</a:t>
            </a:r>
          </a:p>
          <a:p>
            <a:pPr lvl="1"/>
            <a:r>
              <a:t>Body Level Two</a:t>
            </a:r>
          </a:p>
          <a:p>
            <a:pPr lvl="2"/>
            <a:r>
              <a:t>Body Level Three</a:t>
            </a:r>
          </a:p>
          <a:p>
            <a:pPr lvl="3"/>
            <a:r>
              <a:t>Body Level Four</a:t>
            </a:r>
          </a:p>
          <a:p>
            <a:pPr lvl="4"/>
            <a:r>
              <a:t>Body Level Five</a:t>
            </a:r>
          </a:p>
        </p:txBody>
      </p:sp>
      <p:sp>
        <p:nvSpPr>
          <p:cNvPr id="112" name="“Type a quote here.”"/>
          <p:cNvSpPr txBox="1">
            <a:spLocks noGrp="1"/>
          </p:cNvSpPr>
          <p:nvPr>
            <p:ph type="body" sz="quarter" idx="21"/>
          </p:nvPr>
        </p:nvSpPr>
        <p:spPr>
          <a:xfrm>
            <a:off x="2387600" y="6076950"/>
            <a:ext cx="19621500" cy="825500"/>
          </a:xfrm>
          <a:prstGeom prst="rect">
            <a:avLst/>
          </a:prstGeom>
        </p:spPr>
        <p:txBody>
          <a:bodyPr/>
          <a:lstStyle/>
          <a:p>
            <a:pPr marL="0" indent="0" algn="ctr">
              <a:spcBef>
                <a:spcPts val="0"/>
              </a:spcBef>
              <a:buSzTx/>
              <a:buNone/>
              <a:defRPr>
                <a:latin typeface="Helvetica Neue Medium"/>
                <a:ea typeface="Helvetica Neue Medium"/>
                <a:cs typeface="Helvetica Neue Medium"/>
                <a:sym typeface="Helvetica Neue Medium"/>
              </a:defRPr>
            </a:pPr>
            <a:endParaRPr/>
          </a:p>
        </p:txBody>
      </p:sp>
      <p:sp>
        <p:nvSpPr>
          <p:cNvPr id="1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20" name="View of beach and sea from a grassy sand dune"/>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 Top">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5" name="Title Text"/>
          <p:cNvSpPr txBox="1">
            <a:spLocks noGrp="1"/>
          </p:cNvSpPr>
          <p:nvPr>
            <p:ph type="title"/>
          </p:nvPr>
        </p:nvSpPr>
        <p:spPr>
          <a:xfrm>
            <a:off x="4155280" y="732233"/>
            <a:ext cx="16073439" cy="2678909"/>
          </a:xfrm>
          <a:prstGeom prst="rect">
            <a:avLst/>
          </a:prstGeom>
        </p:spPr>
        <p:txBody>
          <a:bodyPr lIns="71436" tIns="71436" rIns="71436" bIns="71436"/>
          <a:lstStyle>
            <a:lvl1pPr defTabSz="821530">
              <a:defRPr sz="10400">
                <a:solidFill>
                  <a:srgbClr val="515151"/>
                </a:solidFill>
                <a:effectLst>
                  <a:outerShdw blurRad="38100" dist="50800" dir="3000000" rotWithShape="0">
                    <a:srgbClr val="FFFFFF">
                      <a:alpha val="60000"/>
                    </a:srgbClr>
                  </a:outerShdw>
                </a:effectLst>
                <a:latin typeface="Cochin"/>
                <a:ea typeface="Cochin"/>
                <a:cs typeface="Cochin"/>
                <a:sym typeface="Cochin"/>
              </a:defRPr>
            </a:lvl1pPr>
          </a:lstStyle>
          <a:p>
            <a:r>
              <a:t>Title Text</a:t>
            </a:r>
          </a:p>
        </p:txBody>
      </p:sp>
      <p:sp>
        <p:nvSpPr>
          <p:cNvPr id="136" name="Slide Number"/>
          <p:cNvSpPr txBox="1">
            <a:spLocks noGrp="1"/>
          </p:cNvSpPr>
          <p:nvPr>
            <p:ph type="sldNum" sz="quarter" idx="2"/>
          </p:nvPr>
        </p:nvSpPr>
        <p:spPr>
          <a:xfrm>
            <a:off x="11927483" y="13019484"/>
            <a:ext cx="511175" cy="549275"/>
          </a:xfrm>
          <a:prstGeom prst="rect">
            <a:avLst/>
          </a:prstGeom>
        </p:spPr>
        <p:txBody>
          <a:bodyPr lIns="71436" tIns="71436" rIns="71436" bIns="71436"/>
          <a:lstStyle>
            <a:lvl1pPr defTabSz="821530">
              <a:defRPr sz="2800">
                <a:solidFill>
                  <a:srgbClr val="515151"/>
                </a:solidFill>
                <a:latin typeface="Cochin"/>
                <a:ea typeface="Cochin"/>
                <a:cs typeface="Cochin"/>
                <a:sym typeface="Cochin"/>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61"/>
          </a:xfrm>
          <a:prstGeom prst="rect">
            <a:avLst/>
          </a:prstGeom>
          <a:ln w="12700">
            <a:miter lim="400000"/>
          </a:ln>
        </p:spPr>
        <p:txBody>
          <a:bodyPr wrap="none" lIns="50800" tIns="50800" rIns="50800" bIns="50800">
            <a:spAutoFit/>
          </a:bodyPr>
          <a:lstStyle>
            <a:lvl1pPr algn="ctr">
              <a:spcBef>
                <a:spcPts val="0"/>
              </a:spcBef>
              <a:defRPr sz="240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9pPr>
    </p:titleStyle>
    <p:bodyStyle>
      <a:lvl1pPr marL="63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 Neue"/>
        </a:defRPr>
      </a:lvl1pPr>
      <a:lvl2pPr marL="127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 Neue"/>
        </a:defRPr>
      </a:lvl2pPr>
      <a:lvl3pPr marL="190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 Neue"/>
        </a:defRPr>
      </a:lvl3pPr>
      <a:lvl4pPr marL="254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 Neue"/>
        </a:defRPr>
      </a:lvl4pPr>
      <a:lvl5pPr marL="317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 Neue"/>
        </a:defRPr>
      </a:lvl5pPr>
      <a:lvl6pPr marL="3761153" marR="0" indent="-586153"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 Neue"/>
        </a:defRPr>
      </a:lvl6pPr>
      <a:lvl7pPr marL="4396153" marR="0" indent="-586153"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 Neue"/>
        </a:defRPr>
      </a:lvl7pPr>
      <a:lvl8pPr marL="5031153" marR="0" indent="-586153"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 Neue"/>
        </a:defRPr>
      </a:lvl8pPr>
      <a:lvl9pPr marL="5666153" marR="0" indent="-586153"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45" name="A hosepipe shoots water up into an open umbrella, and the water sprays down.jpeg" descr="A hosepipe shoots water up into an open umbrella, and the water sprays down.jpeg"/>
          <p:cNvPicPr>
            <a:picLocks noChangeAspect="1"/>
          </p:cNvPicPr>
          <p:nvPr/>
        </p:nvPicPr>
        <p:blipFill>
          <a:blip r:embed="rId3"/>
          <a:stretch>
            <a:fillRect/>
          </a:stretch>
        </p:blipFill>
        <p:spPr>
          <a:xfrm>
            <a:off x="-2" y="-2352964"/>
            <a:ext cx="24384003" cy="18472729"/>
          </a:xfrm>
          <a:prstGeom prst="rect">
            <a:avLst/>
          </a:prstGeom>
          <a:ln w="12700">
            <a:miter lim="400000"/>
          </a:ln>
          <a:effectLst>
            <a:outerShdw blurRad="254000" dist="127000" dir="5400000" rotWithShape="0">
              <a:srgbClr val="000000">
                <a:alpha val="70000"/>
              </a:srgbClr>
            </a:outerShdw>
          </a:effectLst>
        </p:spPr>
      </p:pic>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49" name="Near Vertical…"/>
          <p:cNvSpPr txBox="1">
            <a:spLocks noGrp="1"/>
          </p:cNvSpPr>
          <p:nvPr>
            <p:ph type="ctrTitle"/>
          </p:nvPr>
        </p:nvSpPr>
        <p:spPr>
          <a:xfrm>
            <a:off x="1913534" y="2298700"/>
            <a:ext cx="20828002" cy="5575300"/>
          </a:xfrm>
          <a:prstGeom prst="rect">
            <a:avLst/>
          </a:prstGeom>
        </p:spPr>
        <p:txBody>
          <a:bodyPr/>
          <a:lstStyle/>
          <a:p>
            <a:r>
              <a:rPr dirty="0"/>
              <a:t>Near Vertical </a:t>
            </a:r>
          </a:p>
          <a:p>
            <a:r>
              <a:rPr dirty="0"/>
              <a:t>Incidence Skywave</a:t>
            </a:r>
          </a:p>
          <a:p>
            <a:pPr>
              <a:defRPr i="1">
                <a:solidFill>
                  <a:srgbClr val="5E5E5E"/>
                </a:solidFill>
                <a:latin typeface="+mj-lt"/>
                <a:ea typeface="+mj-ea"/>
                <a:cs typeface="+mj-cs"/>
                <a:sym typeface="Helvetica Neue"/>
              </a:defRPr>
            </a:pPr>
            <a:r>
              <a:rPr dirty="0"/>
              <a:t>HF for useful stuff</a:t>
            </a:r>
          </a:p>
        </p:txBody>
      </p:sp>
      <p:sp>
        <p:nvSpPr>
          <p:cNvPr id="150" name="Mike Granatt M0RYK…"/>
          <p:cNvSpPr txBox="1">
            <a:spLocks noGrp="1"/>
          </p:cNvSpPr>
          <p:nvPr>
            <p:ph type="subTitle" sz="quarter" idx="1"/>
          </p:nvPr>
        </p:nvSpPr>
        <p:spPr>
          <a:xfrm>
            <a:off x="1913535" y="8908553"/>
            <a:ext cx="20354006" cy="3042442"/>
          </a:xfrm>
          <a:prstGeom prst="rect">
            <a:avLst/>
          </a:prstGeom>
        </p:spPr>
        <p:txBody>
          <a:bodyPr>
            <a:normAutofit fontScale="70000" lnSpcReduction="20000"/>
          </a:bodyPr>
          <a:lstStyle/>
          <a:p>
            <a:pPr>
              <a:defRPr b="1"/>
            </a:pPr>
            <a:r>
              <a:rPr dirty="0"/>
              <a:t>Mike Granatt M0RYK</a:t>
            </a:r>
            <a:endParaRPr lang="en-GB" dirty="0"/>
          </a:p>
          <a:p>
            <a:pPr>
              <a:defRPr b="1"/>
            </a:pPr>
            <a:r>
              <a:rPr b="0" dirty="0"/>
              <a:t> </a:t>
            </a:r>
          </a:p>
          <a:p>
            <a:pPr>
              <a:defRPr b="1"/>
            </a:pPr>
            <a:r>
              <a:rPr i="1" dirty="0"/>
              <a:t>(with </a:t>
            </a:r>
            <a:r>
              <a:rPr lang="en-GB" i="1" dirty="0"/>
              <a:t>acknowledgements</a:t>
            </a:r>
            <a:r>
              <a:rPr i="1" dirty="0"/>
              <a:t> to</a:t>
            </a:r>
            <a:r>
              <a:rPr lang="en-GB" i="1" dirty="0"/>
              <a:t> David M Fiedler and</a:t>
            </a:r>
          </a:p>
          <a:p>
            <a:pPr>
              <a:defRPr b="1"/>
            </a:pPr>
            <a:r>
              <a:rPr lang="en-GB" i="1" dirty="0"/>
              <a:t>Edward J Farmer, G3PVA, G4MWO, the University of Ulster and others)</a:t>
            </a:r>
          </a:p>
          <a:p>
            <a:endParaRPr lang="en-GB" i="1" dirty="0"/>
          </a:p>
          <a:p>
            <a:pPr>
              <a:defRPr i="1"/>
            </a:pPr>
            <a:r>
              <a:rPr lang="en-GB" dirty="0"/>
              <a:t> </a:t>
            </a:r>
            <a:endParaRPr dirty="0"/>
          </a:p>
        </p:txBody>
      </p:sp>
      <p:sp>
        <p:nvSpPr>
          <p:cNvPr id="151" name="Slide Number"/>
          <p:cNvSpPr txBox="1">
            <a:spLocks noGrp="1"/>
          </p:cNvSpPr>
          <p:nvPr>
            <p:ph type="sldNum" sz="quarter" idx="4294967295"/>
          </p:nvPr>
        </p:nvSpPr>
        <p:spPr>
          <a:xfrm>
            <a:off x="12043764" y="13081000"/>
            <a:ext cx="283770" cy="4610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3" name="MF and HF are special"/>
          <p:cNvSpPr txBox="1">
            <a:spLocks noGrp="1"/>
          </p:cNvSpPr>
          <p:nvPr>
            <p:ph type="title"/>
          </p:nvPr>
        </p:nvSpPr>
        <p:spPr>
          <a:prstGeom prst="rect">
            <a:avLst/>
          </a:prstGeom>
        </p:spPr>
        <p:txBody>
          <a:bodyPr/>
          <a:lstStyle/>
          <a:p>
            <a:r>
              <a:t>MF and HF are special</a:t>
            </a:r>
          </a:p>
        </p:txBody>
      </p:sp>
      <p:sp>
        <p:nvSpPr>
          <p:cNvPr id="154" name="Tiny proportion of the radio spectrum…"/>
          <p:cNvSpPr txBox="1">
            <a:spLocks noGrp="1"/>
          </p:cNvSpPr>
          <p:nvPr>
            <p:ph type="body" idx="1"/>
          </p:nvPr>
        </p:nvSpPr>
        <p:spPr>
          <a:xfrm>
            <a:off x="2280852" y="2641600"/>
            <a:ext cx="21005802" cy="9296400"/>
          </a:xfrm>
          <a:prstGeom prst="rect">
            <a:avLst/>
          </a:prstGeom>
        </p:spPr>
        <p:txBody>
          <a:bodyPr/>
          <a:lstStyle/>
          <a:p>
            <a:pPr marL="978957" indent="-978957">
              <a:defRPr sz="7400"/>
            </a:pPr>
            <a:r>
              <a:t>Tiny proportion of the radio spectrum</a:t>
            </a:r>
          </a:p>
          <a:p>
            <a:pPr marL="978957" indent="-978957">
              <a:defRPr sz="7400"/>
            </a:pPr>
            <a:r>
              <a:t>Can’t support high data volumes or speeds, but can refract through the ionosphere</a:t>
            </a:r>
          </a:p>
          <a:p>
            <a:pPr marL="978957" indent="-978957">
              <a:defRPr sz="7400"/>
            </a:pPr>
            <a:r>
              <a:t>NVIS fills the gap between line-of-sight groundwave, and DX skywave</a:t>
            </a:r>
          </a:p>
          <a:p>
            <a:pPr marL="978957" indent="-978957">
              <a:defRPr sz="7400"/>
            </a:pPr>
            <a:r>
              <a:t>Can support reliable comms from 0-400 miles</a:t>
            </a:r>
          </a:p>
        </p:txBody>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6" name="Slide Number"/>
          <p:cNvSpPr txBox="1">
            <a:spLocks noGrp="1"/>
          </p:cNvSpPr>
          <p:nvPr>
            <p:ph type="sldNum" sz="quarter" idx="4294967295"/>
          </p:nvPr>
        </p:nvSpPr>
        <p:spPr>
          <a:xfrm>
            <a:off x="12043764" y="13081000"/>
            <a:ext cx="283770" cy="4610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a:t>
            </a:fld>
            <a:endParaRPr/>
          </a:p>
        </p:txBody>
      </p:sp>
      <p:pic>
        <p:nvPicPr>
          <p:cNvPr id="157" name="Image" descr="Image"/>
          <p:cNvPicPr>
            <a:picLocks noChangeAspect="1"/>
          </p:cNvPicPr>
          <p:nvPr/>
        </p:nvPicPr>
        <p:blipFill>
          <a:blip r:embed="rId3"/>
          <a:stretch>
            <a:fillRect/>
          </a:stretch>
        </p:blipFill>
        <p:spPr>
          <a:xfrm>
            <a:off x="2454574" y="719285"/>
            <a:ext cx="18201299" cy="12361715"/>
          </a:xfrm>
          <a:prstGeom prst="rect">
            <a:avLst/>
          </a:prstGeom>
          <a:ln w="12700">
            <a:miter lim="400000"/>
          </a:ln>
        </p:spPr>
      </p:pic>
    </p:spTree>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0" name="David M Fiedler and…"/>
          <p:cNvSpPr txBox="1">
            <a:spLocks noGrp="1"/>
          </p:cNvSpPr>
          <p:nvPr>
            <p:ph type="body" sz="half" idx="1"/>
          </p:nvPr>
        </p:nvSpPr>
        <p:spPr>
          <a:xfrm>
            <a:off x="1651000" y="3841241"/>
            <a:ext cx="10223500" cy="8414259"/>
          </a:xfrm>
          <a:prstGeom prst="rect">
            <a:avLst/>
          </a:prstGeom>
        </p:spPr>
        <p:txBody>
          <a:bodyPr/>
          <a:lstStyle/>
          <a:p>
            <a:pPr>
              <a:defRPr b="1"/>
            </a:pPr>
            <a:r>
              <a:rPr dirty="0"/>
              <a:t>David M Fiedler and</a:t>
            </a:r>
          </a:p>
          <a:p>
            <a:pPr>
              <a:defRPr b="1"/>
            </a:pPr>
            <a:r>
              <a:rPr dirty="0"/>
              <a:t>Edward J Farmer</a:t>
            </a:r>
          </a:p>
          <a:p>
            <a:endParaRPr b="1" dirty="0"/>
          </a:p>
          <a:p>
            <a:r>
              <a:rPr dirty="0"/>
              <a:t>Lieutenant-colonels </a:t>
            </a:r>
            <a:r>
              <a:rPr lang="en-GB" dirty="0"/>
              <a:t>with</a:t>
            </a:r>
            <a:r>
              <a:rPr dirty="0"/>
              <a:t> extensive signals experience, physics and engineering graduates, and licensed radio amateurs</a:t>
            </a:r>
            <a:r>
              <a:rPr lang="en-GB" dirty="0"/>
              <a:t>. They campaigned for the military to recognised the tactical value of NVIS</a:t>
            </a:r>
            <a:endParaRPr dirty="0"/>
          </a:p>
        </p:txBody>
      </p:sp>
      <p:pic>
        <p:nvPicPr>
          <p:cNvPr id="161" name="Image" descr="Image"/>
          <p:cNvPicPr>
            <a:picLocks noChangeAspect="1"/>
          </p:cNvPicPr>
          <p:nvPr/>
        </p:nvPicPr>
        <p:blipFill>
          <a:blip r:embed="rId3"/>
          <a:stretch>
            <a:fillRect/>
          </a:stretch>
        </p:blipFill>
        <p:spPr>
          <a:xfrm>
            <a:off x="14374820" y="952500"/>
            <a:ext cx="8175661" cy="11905874"/>
          </a:xfrm>
          <a:prstGeom prst="rect">
            <a:avLst/>
          </a:prstGeom>
          <a:ln w="12700">
            <a:miter lim="400000"/>
          </a:ln>
        </p:spPr>
      </p:pic>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3" name="“Current doctrine is wrong…”"/>
          <p:cNvSpPr txBox="1">
            <a:spLocks noGrp="1"/>
          </p:cNvSpPr>
          <p:nvPr>
            <p:ph type="title"/>
          </p:nvPr>
        </p:nvSpPr>
        <p:spPr>
          <a:prstGeom prst="rect">
            <a:avLst/>
          </a:prstGeom>
        </p:spPr>
        <p:txBody>
          <a:bodyPr/>
          <a:lstStyle/>
          <a:p>
            <a:r>
              <a:t>“Current doctrine is wrong…”</a:t>
            </a:r>
          </a:p>
        </p:txBody>
      </p:sp>
      <p:sp>
        <p:nvSpPr>
          <p:cNvPr id="164" name="“…there can be a skip zone if the communicator selects an antenna with too low a radiation angle, but there is no skip zone unless you, the communicator create it!  ……"/>
          <p:cNvSpPr txBox="1">
            <a:spLocks noGrp="1"/>
          </p:cNvSpPr>
          <p:nvPr>
            <p:ph type="body" idx="1"/>
          </p:nvPr>
        </p:nvSpPr>
        <p:spPr>
          <a:xfrm>
            <a:off x="2280852" y="2641600"/>
            <a:ext cx="21005802" cy="9296400"/>
          </a:xfrm>
          <a:prstGeom prst="rect">
            <a:avLst/>
          </a:prstGeom>
        </p:spPr>
        <p:txBody>
          <a:bodyPr/>
          <a:lstStyle/>
          <a:p>
            <a:pPr marL="0" indent="0">
              <a:buSzTx/>
              <a:buNone/>
              <a:defRPr sz="7400"/>
            </a:pPr>
            <a:r>
              <a:t>“…there can be a skip zone if the communicator selects an antenna with too low a radiation angle, but there is no skip zone unless you, the communicator create it!  …</a:t>
            </a:r>
          </a:p>
          <a:p>
            <a:pPr marL="0" indent="0">
              <a:buSzTx/>
              <a:buNone/>
              <a:defRPr sz="7400"/>
            </a:pPr>
            <a:r>
              <a:t>“…We must banish forever the term ‘skip zone” and the thinking that created it.”</a:t>
            </a:r>
          </a:p>
        </p:txBody>
      </p:sp>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6" name="“It is …more and more obvious…"/>
          <p:cNvSpPr txBox="1">
            <a:spLocks noGrp="1"/>
          </p:cNvSpPr>
          <p:nvPr>
            <p:ph type="title"/>
          </p:nvPr>
        </p:nvSpPr>
        <p:spPr>
          <a:prstGeom prst="rect">
            <a:avLst/>
          </a:prstGeom>
        </p:spPr>
        <p:txBody>
          <a:bodyPr/>
          <a:lstStyle>
            <a:lvl1pPr defTabSz="792479">
              <a:defRPr sz="10700"/>
            </a:lvl1pPr>
          </a:lstStyle>
          <a:p>
            <a:r>
              <a:t>“It is …more and more obvious…</a:t>
            </a:r>
          </a:p>
        </p:txBody>
      </p:sp>
      <p:sp>
        <p:nvSpPr>
          <p:cNvPr id="167" name="“…that HF radio will be the best, if not the only, means of radio communication when beyond line of sight ranges are required,when satellite communications have been destroyed or disrupted, and in situations such as quick recovery after a nuclear exchang"/>
          <p:cNvSpPr txBox="1">
            <a:spLocks noGrp="1"/>
          </p:cNvSpPr>
          <p:nvPr>
            <p:ph type="body" idx="1"/>
          </p:nvPr>
        </p:nvSpPr>
        <p:spPr>
          <a:xfrm>
            <a:off x="2280852" y="2641600"/>
            <a:ext cx="21005802" cy="9296400"/>
          </a:xfrm>
          <a:prstGeom prst="rect">
            <a:avLst/>
          </a:prstGeom>
        </p:spPr>
        <p:txBody>
          <a:bodyPr/>
          <a:lstStyle>
            <a:lvl1pPr marL="0" indent="0">
              <a:buSzTx/>
              <a:buNone/>
              <a:defRPr sz="7400"/>
            </a:lvl1pPr>
          </a:lstStyle>
          <a:p>
            <a:r>
              <a:rPr dirty="0"/>
              <a:t>“…that HF radio will be the best, if not the only, means of radio communication when beyond line of sight ranges are required,</a:t>
            </a:r>
            <a:r>
              <a:rPr lang="en-GB" dirty="0"/>
              <a:t> </a:t>
            </a:r>
            <a:r>
              <a:rPr dirty="0"/>
              <a:t>when satellite communications have been destroyed or disrupted, and in situations such as quick recovery after a nuclear exchange, high intensity short duration operations, or anti</a:t>
            </a:r>
            <a:r>
              <a:rPr lang="en-GB" dirty="0"/>
              <a:t>-</a:t>
            </a:r>
            <a:r>
              <a:rPr dirty="0"/>
              <a:t>terrorist operations.”</a:t>
            </a:r>
          </a:p>
        </p:txBody>
      </p:sp>
    </p:spTree>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45" name="A hosepipe shoots water up into an open umbrella, and the water sprays down.jpeg" descr="A hosepipe shoots water up into an open umbrella, and the water sprays down.jpeg"/>
          <p:cNvPicPr>
            <a:picLocks noChangeAspect="1"/>
          </p:cNvPicPr>
          <p:nvPr/>
        </p:nvPicPr>
        <p:blipFill>
          <a:blip r:embed="rId3"/>
          <a:stretch>
            <a:fillRect/>
          </a:stretch>
        </p:blipFill>
        <p:spPr>
          <a:xfrm>
            <a:off x="-2" y="-2352964"/>
            <a:ext cx="24384003" cy="18472729"/>
          </a:xfrm>
          <a:prstGeom prst="rect">
            <a:avLst/>
          </a:prstGeom>
          <a:ln w="12700">
            <a:miter lim="400000"/>
          </a:ln>
          <a:effectLst>
            <a:outerShdw blurRad="254000" dist="127000" dir="5400000" rotWithShape="0">
              <a:srgbClr val="000000">
                <a:alpha val="70000"/>
              </a:srgbClr>
            </a:outerShdw>
          </a:effectLst>
        </p:spPr>
      </p:pic>
    </p:spTree>
    <p:extLst>
      <p:ext uri="{BB962C8B-B14F-4D97-AF65-F5344CB8AC3E}">
        <p14:creationId xmlns:p14="http://schemas.microsoft.com/office/powerpoint/2010/main" val="2382651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9" name="Slide Number"/>
          <p:cNvSpPr txBox="1">
            <a:spLocks noGrp="1"/>
          </p:cNvSpPr>
          <p:nvPr>
            <p:ph type="sldNum" sz="quarter" idx="4294967295"/>
          </p:nvPr>
        </p:nvSpPr>
        <p:spPr>
          <a:xfrm>
            <a:off x="12043764" y="13081000"/>
            <a:ext cx="283770" cy="4610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9</a:t>
            </a:fld>
            <a:endParaRPr/>
          </a:p>
        </p:txBody>
      </p:sp>
      <p:pic>
        <p:nvPicPr>
          <p:cNvPr id="170" name="Image" descr="Image"/>
          <p:cNvPicPr>
            <a:picLocks noChangeAspect="1"/>
          </p:cNvPicPr>
          <p:nvPr/>
        </p:nvPicPr>
        <p:blipFill>
          <a:blip r:embed="rId3"/>
          <a:stretch>
            <a:fillRect/>
          </a:stretch>
        </p:blipFill>
        <p:spPr>
          <a:xfrm>
            <a:off x="3039746" y="426953"/>
            <a:ext cx="18920934" cy="1245628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72" name="NVIS path loss is constant across the range"/>
          <p:cNvSpPr txBox="1">
            <a:spLocks noGrp="1"/>
          </p:cNvSpPr>
          <p:nvPr>
            <p:ph type="title"/>
          </p:nvPr>
        </p:nvSpPr>
        <p:spPr>
          <a:xfrm>
            <a:off x="632193" y="-1"/>
            <a:ext cx="22697646" cy="1301604"/>
          </a:xfrm>
          <a:prstGeom prst="rect">
            <a:avLst/>
          </a:prstGeom>
        </p:spPr>
        <p:txBody>
          <a:bodyPr>
            <a:normAutofit fontScale="90000"/>
          </a:bodyPr>
          <a:lstStyle>
            <a:lvl1pPr defTabSz="734694">
              <a:defRPr sz="7900"/>
            </a:lvl1pPr>
          </a:lstStyle>
          <a:p>
            <a:r>
              <a:rPr dirty="0"/>
              <a:t>NVIS path loss is </a:t>
            </a:r>
            <a:r>
              <a:rPr lang="en-GB" dirty="0"/>
              <a:t>almost </a:t>
            </a:r>
            <a:r>
              <a:rPr dirty="0"/>
              <a:t>constant across the range</a:t>
            </a:r>
          </a:p>
        </p:txBody>
      </p:sp>
      <p:pic>
        <p:nvPicPr>
          <p:cNvPr id="173" name="Image" descr="Image"/>
          <p:cNvPicPr>
            <a:picLocks noChangeAspect="1"/>
          </p:cNvPicPr>
          <p:nvPr/>
        </p:nvPicPr>
        <p:blipFill>
          <a:blip r:embed="rId3"/>
          <a:stretch>
            <a:fillRect/>
          </a:stretch>
        </p:blipFill>
        <p:spPr>
          <a:xfrm>
            <a:off x="3203795" y="1409637"/>
            <a:ext cx="17729163" cy="12134978"/>
          </a:xfrm>
          <a:prstGeom prst="rect">
            <a:avLst/>
          </a:prstGeom>
          <a:ln w="12700">
            <a:miter lim="400000"/>
          </a:ln>
        </p:spPr>
      </p:pic>
    </p:spTree>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75" name="Tactical and EW advantages of NVIS"/>
          <p:cNvSpPr txBox="1">
            <a:spLocks noGrp="1"/>
          </p:cNvSpPr>
          <p:nvPr>
            <p:ph type="title"/>
          </p:nvPr>
        </p:nvSpPr>
        <p:spPr>
          <a:xfrm>
            <a:off x="1271285" y="218429"/>
            <a:ext cx="21206430" cy="2224548"/>
          </a:xfrm>
          <a:prstGeom prst="rect">
            <a:avLst/>
          </a:prstGeom>
        </p:spPr>
        <p:txBody>
          <a:bodyPr>
            <a:normAutofit fontScale="90000"/>
          </a:bodyPr>
          <a:lstStyle>
            <a:lvl1pPr>
              <a:defRPr sz="8900"/>
            </a:lvl1pPr>
          </a:lstStyle>
          <a:p>
            <a:r>
              <a:rPr dirty="0"/>
              <a:t>Tactical and </a:t>
            </a:r>
            <a:r>
              <a:rPr lang="en-GB" dirty="0"/>
              <a:t>electronic warfare </a:t>
            </a:r>
            <a:r>
              <a:rPr dirty="0"/>
              <a:t>advantages</a:t>
            </a:r>
          </a:p>
        </p:txBody>
      </p:sp>
      <p:sp>
        <p:nvSpPr>
          <p:cNvPr id="176" name="No skip-zone…"/>
          <p:cNvSpPr txBox="1">
            <a:spLocks noGrp="1"/>
          </p:cNvSpPr>
          <p:nvPr>
            <p:ph type="body" idx="1"/>
          </p:nvPr>
        </p:nvSpPr>
        <p:spPr>
          <a:xfrm>
            <a:off x="987243" y="2676155"/>
            <a:ext cx="19514020" cy="9124362"/>
          </a:xfrm>
          <a:prstGeom prst="rect">
            <a:avLst/>
          </a:prstGeom>
        </p:spPr>
        <p:txBody>
          <a:bodyPr/>
          <a:lstStyle/>
          <a:p>
            <a:pPr marL="707231" indent="-707231" algn="l" defTabSz="817244">
              <a:buSzPct val="125000"/>
              <a:buChar char="•"/>
              <a:defRPr sz="5300"/>
            </a:pPr>
            <a:r>
              <a:rPr dirty="0"/>
              <a:t>No skip-zone </a:t>
            </a:r>
          </a:p>
          <a:p>
            <a:pPr marL="707231" indent="-707231" algn="l" defTabSz="817244">
              <a:buSzPct val="125000"/>
              <a:buChar char="•"/>
              <a:defRPr sz="5300"/>
            </a:pPr>
            <a:r>
              <a:rPr dirty="0"/>
              <a:t>No loss of signal due to terrain.  </a:t>
            </a:r>
            <a:r>
              <a:rPr lang="en-GB" dirty="0"/>
              <a:t>R</a:t>
            </a:r>
            <a:r>
              <a:rPr dirty="0" err="1"/>
              <a:t>eceived</a:t>
            </a:r>
            <a:r>
              <a:rPr dirty="0"/>
              <a:t> signal over the operational range does not vary </a:t>
            </a:r>
            <a:r>
              <a:rPr lang="en-GB" dirty="0"/>
              <a:t>much </a:t>
            </a:r>
            <a:r>
              <a:rPr dirty="0"/>
              <a:t>with </a:t>
            </a:r>
            <a:r>
              <a:rPr lang="en-GB" dirty="0"/>
              <a:t>ground </a:t>
            </a:r>
            <a:r>
              <a:rPr dirty="0"/>
              <a:t>distance</a:t>
            </a:r>
          </a:p>
          <a:p>
            <a:pPr marL="707231" indent="-707231" algn="l" defTabSz="817244">
              <a:buSzPct val="125000"/>
              <a:buChar char="•"/>
              <a:defRPr sz="5300"/>
            </a:pPr>
            <a:r>
              <a:rPr lang="en-GB" dirty="0"/>
              <a:t>C</a:t>
            </a:r>
            <a:r>
              <a:rPr dirty="0"/>
              <a:t>an use very low power, with a low probability of detection</a:t>
            </a:r>
          </a:p>
          <a:p>
            <a:pPr marL="707231" indent="-707231" algn="l" defTabSz="817244">
              <a:buSzPct val="125000"/>
              <a:buChar char="•"/>
              <a:defRPr sz="5300"/>
            </a:pPr>
            <a:r>
              <a:rPr dirty="0"/>
              <a:t>Can be used from dug</a:t>
            </a:r>
            <a:r>
              <a:rPr lang="en-GB" dirty="0"/>
              <a:t>-</a:t>
            </a:r>
            <a:r>
              <a:rPr dirty="0"/>
              <a:t>in positions. No need for high ground</a:t>
            </a:r>
          </a:p>
          <a:p>
            <a:pPr marL="707231" indent="-707231" algn="l" defTabSz="817244">
              <a:buSzPct val="125000"/>
              <a:buChar char="•"/>
              <a:defRPr sz="5300"/>
            </a:pPr>
            <a:r>
              <a:rPr dirty="0"/>
              <a:t>Orientation of doublets or inverted antennas is not critical </a:t>
            </a:r>
          </a:p>
          <a:p>
            <a:pPr marL="707231" indent="-707231" algn="l" defTabSz="817244">
              <a:buSzPct val="125000"/>
              <a:buChar char="•"/>
              <a:defRPr sz="5300"/>
            </a:pPr>
            <a:r>
              <a:rPr dirty="0"/>
              <a:t>Lower probability of geolocation by direction finding</a:t>
            </a:r>
          </a:p>
          <a:p>
            <a:pPr marL="707231" indent="-707231" algn="l" defTabSz="817244">
              <a:buSzPct val="125000"/>
              <a:buChar char="•"/>
              <a:defRPr sz="5300"/>
            </a:pPr>
            <a:r>
              <a:rPr dirty="0"/>
              <a:t>Harder to jam - ground-wave jammers suffer path loss, unlike NVIS signal.  Have to get close,</a:t>
            </a:r>
            <a:r>
              <a:rPr lang="en-GB" dirty="0"/>
              <a:t> </a:t>
            </a:r>
            <a:r>
              <a:rPr dirty="0"/>
              <a:t>or hike the power.</a:t>
            </a:r>
          </a:p>
        </p:txBody>
      </p:sp>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78" name="Slide Number"/>
          <p:cNvSpPr txBox="1">
            <a:spLocks noGrp="1"/>
          </p:cNvSpPr>
          <p:nvPr>
            <p:ph type="sldNum" sz="quarter" idx="4294967295"/>
          </p:nvPr>
        </p:nvSpPr>
        <p:spPr>
          <a:xfrm>
            <a:off x="11959031" y="13081000"/>
            <a:ext cx="453239" cy="4610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12</a:t>
            </a:fld>
            <a:endParaRPr/>
          </a:p>
        </p:txBody>
      </p:sp>
      <p:sp>
        <p:nvSpPr>
          <p:cNvPr id="179" name="Aerials for NVIS"/>
          <p:cNvSpPr txBox="1"/>
          <p:nvPr/>
        </p:nvSpPr>
        <p:spPr>
          <a:xfrm>
            <a:off x="6393381" y="5964223"/>
            <a:ext cx="10365538" cy="17875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spcBef>
                <a:spcPts val="0"/>
              </a:spcBef>
              <a:defRPr sz="11200"/>
            </a:lvl1pPr>
          </a:lstStyle>
          <a:p>
            <a:r>
              <a:t>Aerials for NVIS</a:t>
            </a:r>
          </a:p>
        </p:txBody>
      </p:sp>
    </p:spTree>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81" name="Key facts about NVIS"/>
          <p:cNvSpPr txBox="1">
            <a:spLocks noGrp="1"/>
          </p:cNvSpPr>
          <p:nvPr>
            <p:ph type="title"/>
          </p:nvPr>
        </p:nvSpPr>
        <p:spPr>
          <a:xfrm>
            <a:off x="1271285" y="218429"/>
            <a:ext cx="21206430" cy="2224548"/>
          </a:xfrm>
          <a:prstGeom prst="rect">
            <a:avLst/>
          </a:prstGeom>
        </p:spPr>
        <p:txBody>
          <a:bodyPr/>
          <a:lstStyle>
            <a:lvl1pPr>
              <a:defRPr sz="8900"/>
            </a:lvl1pPr>
          </a:lstStyle>
          <a:p>
            <a:r>
              <a:t>Key facts about NVIS</a:t>
            </a:r>
          </a:p>
        </p:txBody>
      </p:sp>
      <p:sp>
        <p:nvSpPr>
          <p:cNvPr id="182" name="Good for reliable comms under 400 miles, on 1.5 - 10 MHz…"/>
          <p:cNvSpPr txBox="1">
            <a:spLocks noGrp="1"/>
          </p:cNvSpPr>
          <p:nvPr>
            <p:ph type="body" idx="1"/>
          </p:nvPr>
        </p:nvSpPr>
        <p:spPr>
          <a:xfrm>
            <a:off x="868892" y="3054876"/>
            <a:ext cx="20046598" cy="9124362"/>
          </a:xfrm>
          <a:prstGeom prst="rect">
            <a:avLst/>
          </a:prstGeom>
        </p:spPr>
        <p:txBody>
          <a:bodyPr>
            <a:normAutofit lnSpcReduction="10000"/>
          </a:bodyPr>
          <a:lstStyle/>
          <a:p>
            <a:pPr marL="714373" indent="-714373" algn="l">
              <a:buSzPct val="125000"/>
              <a:buChar char="•"/>
            </a:pPr>
            <a:r>
              <a:rPr dirty="0"/>
              <a:t>Good for reliable comms under 400 miles, on 1.5 - 10 MHz</a:t>
            </a:r>
          </a:p>
          <a:p>
            <a:pPr marL="714373" indent="-714373" algn="l">
              <a:buSzPct val="125000"/>
              <a:buChar char="•"/>
            </a:pPr>
            <a:r>
              <a:rPr dirty="0"/>
              <a:t>Antennas for DX don’t work.  End-feds not recommended</a:t>
            </a:r>
            <a:endParaRPr lang="en-GB" dirty="0"/>
          </a:p>
          <a:p>
            <a:pPr marL="714373" indent="-714373" algn="l">
              <a:buSzPct val="125000"/>
              <a:buChar char="•"/>
            </a:pPr>
            <a:r>
              <a:rPr lang="en-GB" dirty="0"/>
              <a:t>However….</a:t>
            </a:r>
            <a:endParaRPr dirty="0"/>
          </a:p>
          <a:p>
            <a:pPr marL="714373" indent="-714373" algn="l">
              <a:buSzPct val="125000"/>
              <a:buChar char="•"/>
            </a:pPr>
            <a:r>
              <a:rPr dirty="0"/>
              <a:t>NVIS antennas are omni-directional</a:t>
            </a:r>
          </a:p>
          <a:p>
            <a:pPr marL="714373" indent="-714373" algn="l">
              <a:buSzPct val="125000"/>
              <a:buChar char="•"/>
            </a:pPr>
            <a:r>
              <a:rPr dirty="0"/>
              <a:t>Best fixed antennas are low, 2m - 7m above electrical or earth ground, and horizontal or </a:t>
            </a:r>
            <a:r>
              <a:rPr dirty="0" err="1"/>
              <a:t>slopers</a:t>
            </a:r>
            <a:r>
              <a:rPr lang="en-GB" dirty="0"/>
              <a:t>.  (</a:t>
            </a:r>
            <a:r>
              <a:rPr dirty="0"/>
              <a:t>Taller antennas need the feed point below the ends</a:t>
            </a:r>
            <a:r>
              <a:rPr lang="en-GB" dirty="0"/>
              <a:t>)</a:t>
            </a:r>
            <a:endParaRPr dirty="0"/>
          </a:p>
          <a:p>
            <a:pPr marL="714373" indent="-714373" algn="l">
              <a:buSzPct val="125000"/>
              <a:buChar char="•"/>
            </a:pPr>
            <a:r>
              <a:rPr dirty="0"/>
              <a:t>Resonant wires are best</a:t>
            </a:r>
          </a:p>
          <a:p>
            <a:pPr marL="714373" indent="-714373" algn="l">
              <a:buSzPct val="125000"/>
              <a:buChar char="•"/>
            </a:pPr>
            <a:r>
              <a:rPr dirty="0"/>
              <a:t>Multi-band antennas should be cut for the lowest frequency, and use a remote AMU at the end of the coax. </a:t>
            </a:r>
          </a:p>
          <a:p>
            <a:pPr marL="714373" indent="-714373" algn="l">
              <a:buSzPct val="125000"/>
              <a:buChar char="•"/>
            </a:pPr>
            <a:r>
              <a:rPr dirty="0"/>
              <a:t>Mobile antennas can be loops or horizontal/inclined whips</a:t>
            </a:r>
          </a:p>
        </p:txBody>
      </p:sp>
    </p:spTree>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84" name="Typical DX half-wave dipole"/>
          <p:cNvSpPr txBox="1">
            <a:spLocks noGrp="1"/>
          </p:cNvSpPr>
          <p:nvPr>
            <p:ph type="title"/>
          </p:nvPr>
        </p:nvSpPr>
        <p:spPr>
          <a:prstGeom prst="rect">
            <a:avLst/>
          </a:prstGeom>
        </p:spPr>
        <p:txBody>
          <a:bodyPr/>
          <a:lstStyle/>
          <a:p>
            <a:r>
              <a:t>Typical DX half-wave dipole</a:t>
            </a:r>
          </a:p>
        </p:txBody>
      </p:sp>
      <p:sp>
        <p:nvSpPr>
          <p:cNvPr id="185" name="80m aerial at 40m high, or 40m aerial at 21m. Most power is about 42 degrees - good for DX skip"/>
          <p:cNvSpPr txBox="1">
            <a:spLocks noGrp="1"/>
          </p:cNvSpPr>
          <p:nvPr>
            <p:ph type="body" sz="quarter" idx="1"/>
          </p:nvPr>
        </p:nvSpPr>
        <p:spPr>
          <a:xfrm>
            <a:off x="671284" y="3149600"/>
            <a:ext cx="6388944" cy="9296400"/>
          </a:xfrm>
          <a:prstGeom prst="rect">
            <a:avLst/>
          </a:prstGeom>
        </p:spPr>
        <p:txBody>
          <a:bodyPr/>
          <a:lstStyle/>
          <a:p>
            <a:pPr marL="0" indent="0" algn="ctr" defTabSz="445769">
              <a:spcBef>
                <a:spcPts val="0"/>
              </a:spcBef>
              <a:buSzTx/>
              <a:buNone/>
              <a:defRPr sz="6100">
                <a:latin typeface="Helvetica Neue Medium"/>
                <a:ea typeface="Helvetica Neue Medium"/>
                <a:cs typeface="Helvetica Neue Medium"/>
                <a:sym typeface="Helvetica Neue Medium"/>
              </a:defRPr>
            </a:pPr>
            <a:br/>
            <a:r>
              <a:t>80m aerial at 40m high, or 40m aerial at 21m.</a:t>
            </a:r>
            <a:br/>
            <a:r>
              <a:t>Most power is about 42 degrees - good for DX skip </a:t>
            </a:r>
            <a:br/>
            <a:endParaRPr/>
          </a:p>
        </p:txBody>
      </p:sp>
      <p:pic>
        <p:nvPicPr>
          <p:cNvPr id="186" name="Picture 8" descr="Picture 8"/>
          <p:cNvPicPr>
            <a:picLocks noChangeAspect="1"/>
          </p:cNvPicPr>
          <p:nvPr/>
        </p:nvPicPr>
        <p:blipFill>
          <a:blip r:embed="rId3"/>
          <a:stretch>
            <a:fillRect/>
          </a:stretch>
        </p:blipFill>
        <p:spPr>
          <a:xfrm>
            <a:off x="8031633" y="4095710"/>
            <a:ext cx="15642843" cy="7865462"/>
          </a:xfrm>
          <a:prstGeom prst="rect">
            <a:avLst/>
          </a:prstGeom>
          <a:ln w="12700">
            <a:miter lim="400000"/>
          </a:ln>
        </p:spPr>
      </p:pic>
    </p:spTree>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88" name="80m/40m dipoles - effect of height"/>
          <p:cNvSpPr txBox="1">
            <a:spLocks noGrp="1"/>
          </p:cNvSpPr>
          <p:nvPr>
            <p:ph type="title"/>
          </p:nvPr>
        </p:nvSpPr>
        <p:spPr>
          <a:xfrm>
            <a:off x="1192027" y="-259823"/>
            <a:ext cx="20272028" cy="2286001"/>
          </a:xfrm>
          <a:prstGeom prst="rect">
            <a:avLst/>
          </a:prstGeom>
        </p:spPr>
        <p:txBody>
          <a:bodyPr/>
          <a:lstStyle>
            <a:lvl1pPr defTabSz="734694">
              <a:defRPr sz="9900"/>
            </a:lvl1pPr>
          </a:lstStyle>
          <a:p>
            <a:r>
              <a:t>80m/40m dipoles - effect of height</a:t>
            </a:r>
          </a:p>
        </p:txBody>
      </p:sp>
      <p:pic>
        <p:nvPicPr>
          <p:cNvPr id="189" name="Picture 6" descr="Picture 6"/>
          <p:cNvPicPr>
            <a:picLocks noChangeAspect="1"/>
          </p:cNvPicPr>
          <p:nvPr/>
        </p:nvPicPr>
        <p:blipFill>
          <a:blip r:embed="rId3"/>
          <a:stretch>
            <a:fillRect/>
          </a:stretch>
        </p:blipFill>
        <p:spPr>
          <a:xfrm>
            <a:off x="12953371" y="7943329"/>
            <a:ext cx="8008639" cy="4004320"/>
          </a:xfrm>
          <a:prstGeom prst="rect">
            <a:avLst/>
          </a:prstGeom>
          <a:ln w="12700">
            <a:miter lim="400000"/>
          </a:ln>
        </p:spPr>
      </p:pic>
      <p:pic>
        <p:nvPicPr>
          <p:cNvPr id="190" name="Picture 7" descr="Picture 7"/>
          <p:cNvPicPr>
            <a:picLocks noChangeAspect="1"/>
          </p:cNvPicPr>
          <p:nvPr/>
        </p:nvPicPr>
        <p:blipFill>
          <a:blip r:embed="rId4"/>
          <a:stretch>
            <a:fillRect/>
          </a:stretch>
        </p:blipFill>
        <p:spPr>
          <a:xfrm>
            <a:off x="2163136" y="7797800"/>
            <a:ext cx="8536197" cy="4295226"/>
          </a:xfrm>
          <a:prstGeom prst="rect">
            <a:avLst/>
          </a:prstGeom>
          <a:ln w="12700">
            <a:miter lim="400000"/>
          </a:ln>
        </p:spPr>
      </p:pic>
      <p:pic>
        <p:nvPicPr>
          <p:cNvPr id="191" name="Picture 8" descr="Picture 8"/>
          <p:cNvPicPr>
            <a:picLocks noChangeAspect="1"/>
          </p:cNvPicPr>
          <p:nvPr/>
        </p:nvPicPr>
        <p:blipFill>
          <a:blip r:embed="rId5"/>
          <a:stretch>
            <a:fillRect/>
          </a:stretch>
        </p:blipFill>
        <p:spPr>
          <a:xfrm>
            <a:off x="12805395" y="2357558"/>
            <a:ext cx="8304588" cy="4177011"/>
          </a:xfrm>
          <a:prstGeom prst="rect">
            <a:avLst/>
          </a:prstGeom>
          <a:ln w="12700">
            <a:miter lim="400000"/>
          </a:ln>
        </p:spPr>
      </p:pic>
      <p:pic>
        <p:nvPicPr>
          <p:cNvPr id="192" name="Picture 9" descr="Picture 9"/>
          <p:cNvPicPr>
            <a:picLocks noChangeAspect="1"/>
          </p:cNvPicPr>
          <p:nvPr/>
        </p:nvPicPr>
        <p:blipFill>
          <a:blip r:embed="rId6"/>
          <a:stretch>
            <a:fillRect/>
          </a:stretch>
        </p:blipFill>
        <p:spPr>
          <a:xfrm>
            <a:off x="2163136" y="2357558"/>
            <a:ext cx="8309139" cy="4177011"/>
          </a:xfrm>
          <a:prstGeom prst="rect">
            <a:avLst/>
          </a:prstGeom>
          <a:ln w="12700">
            <a:miter lim="400000"/>
          </a:ln>
        </p:spPr>
      </p:pic>
      <p:sp>
        <p:nvSpPr>
          <p:cNvPr id="193" name="Half-wave above ground"/>
          <p:cNvSpPr txBox="1"/>
          <p:nvPr/>
        </p:nvSpPr>
        <p:spPr>
          <a:xfrm>
            <a:off x="2630825" y="6206154"/>
            <a:ext cx="6768230" cy="13036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lgn="ctr" defTabSz="759459">
              <a:spcBef>
                <a:spcPts val="0"/>
              </a:spcBef>
              <a:defRPr sz="4600"/>
            </a:lvl1pPr>
          </a:lstStyle>
          <a:p>
            <a:r>
              <a:t>Half-wave above ground</a:t>
            </a:r>
          </a:p>
        </p:txBody>
      </p:sp>
      <p:sp>
        <p:nvSpPr>
          <p:cNvPr id="194" name="Three-eighth wave a.g."/>
          <p:cNvSpPr txBox="1"/>
          <p:nvPr/>
        </p:nvSpPr>
        <p:spPr>
          <a:xfrm>
            <a:off x="12805395" y="6206154"/>
            <a:ext cx="8304588" cy="13036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lgn="ctr">
              <a:spcBef>
                <a:spcPts val="0"/>
              </a:spcBef>
              <a:defRPr sz="5000"/>
            </a:lvl1pPr>
          </a:lstStyle>
          <a:p>
            <a:r>
              <a:t>Three-eighth wave a.g.</a:t>
            </a:r>
          </a:p>
        </p:txBody>
      </p:sp>
      <p:sp>
        <p:nvSpPr>
          <p:cNvPr id="195" name="Quarter-wave a.g."/>
          <p:cNvSpPr txBox="1"/>
          <p:nvPr/>
        </p:nvSpPr>
        <p:spPr>
          <a:xfrm>
            <a:off x="2682588" y="11947648"/>
            <a:ext cx="8016935" cy="13036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lgn="ctr">
              <a:spcBef>
                <a:spcPts val="0"/>
              </a:spcBef>
              <a:defRPr sz="5000"/>
            </a:lvl1pPr>
          </a:lstStyle>
          <a:p>
            <a:r>
              <a:t>Quarter-wave a.g.</a:t>
            </a:r>
          </a:p>
        </p:txBody>
      </p:sp>
      <p:sp>
        <p:nvSpPr>
          <p:cNvPr id="196" name="0.77-wave a.g."/>
          <p:cNvSpPr txBox="1"/>
          <p:nvPr/>
        </p:nvSpPr>
        <p:spPr>
          <a:xfrm>
            <a:off x="13042661" y="12126828"/>
            <a:ext cx="8016935" cy="13036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lgn="ctr">
              <a:spcBef>
                <a:spcPts val="0"/>
              </a:spcBef>
              <a:defRPr sz="5000"/>
            </a:lvl1pPr>
          </a:lstStyle>
          <a:p>
            <a:r>
              <a:t>0.77-wave a.g.</a:t>
            </a:r>
          </a:p>
        </p:txBody>
      </p:sp>
    </p:spTree>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4" name="Slide Number"/>
          <p:cNvSpPr txBox="1">
            <a:spLocks noGrp="1"/>
          </p:cNvSpPr>
          <p:nvPr>
            <p:ph type="sldNum" sz="quarter" idx="4294967295"/>
          </p:nvPr>
        </p:nvSpPr>
        <p:spPr>
          <a:xfrm>
            <a:off x="11959031" y="13081000"/>
            <a:ext cx="453239" cy="4610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16</a:t>
            </a:fld>
            <a:endParaRPr/>
          </a:p>
        </p:txBody>
      </p:sp>
      <p:pic>
        <p:nvPicPr>
          <p:cNvPr id="205" name="pasted-movie.heic" descr="pasted-movie.heic"/>
          <p:cNvPicPr>
            <a:picLocks noChangeAspect="1"/>
          </p:cNvPicPr>
          <p:nvPr/>
        </p:nvPicPr>
        <p:blipFill>
          <a:blip r:embed="rId3"/>
          <a:stretch>
            <a:fillRect/>
          </a:stretch>
        </p:blipFill>
        <p:spPr>
          <a:xfrm>
            <a:off x="1587475" y="2074019"/>
            <a:ext cx="20743111" cy="10577274"/>
          </a:xfrm>
          <a:prstGeom prst="rect">
            <a:avLst/>
          </a:prstGeom>
          <a:ln w="12700">
            <a:miter lim="400000"/>
          </a:ln>
        </p:spPr>
      </p:pic>
    </p:spTree>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98" name="Slide Number"/>
          <p:cNvSpPr txBox="1">
            <a:spLocks noGrp="1"/>
          </p:cNvSpPr>
          <p:nvPr>
            <p:ph type="sldNum" sz="quarter" idx="4294967295"/>
          </p:nvPr>
        </p:nvSpPr>
        <p:spPr>
          <a:xfrm>
            <a:off x="11959031" y="13081000"/>
            <a:ext cx="453239" cy="4610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17</a:t>
            </a:fld>
            <a:endParaRPr/>
          </a:p>
        </p:txBody>
      </p:sp>
      <p:pic>
        <p:nvPicPr>
          <p:cNvPr id="199" name="pasted-movie.heic" descr="pasted-movie.heic"/>
          <p:cNvPicPr>
            <a:picLocks noChangeAspect="1"/>
          </p:cNvPicPr>
          <p:nvPr/>
        </p:nvPicPr>
        <p:blipFill>
          <a:blip r:embed="rId3"/>
          <a:stretch>
            <a:fillRect/>
          </a:stretch>
        </p:blipFill>
        <p:spPr>
          <a:xfrm>
            <a:off x="272206" y="665142"/>
            <a:ext cx="24111794" cy="12019658"/>
          </a:xfrm>
          <a:prstGeom prst="rect">
            <a:avLst/>
          </a:prstGeom>
          <a:ln w="12700">
            <a:miter lim="400000"/>
          </a:ln>
        </p:spPr>
      </p:pic>
    </p:spTree>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1" name="Slide Number"/>
          <p:cNvSpPr txBox="1">
            <a:spLocks noGrp="1"/>
          </p:cNvSpPr>
          <p:nvPr>
            <p:ph type="sldNum" sz="quarter" idx="4294967295"/>
          </p:nvPr>
        </p:nvSpPr>
        <p:spPr>
          <a:xfrm>
            <a:off x="11959031" y="13081000"/>
            <a:ext cx="453239" cy="4610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18</a:t>
            </a:fld>
            <a:endParaRPr/>
          </a:p>
        </p:txBody>
      </p:sp>
      <p:pic>
        <p:nvPicPr>
          <p:cNvPr id="202" name="pasted-movie.heic" descr="pasted-movie.heic"/>
          <p:cNvPicPr>
            <a:picLocks noChangeAspect="1"/>
          </p:cNvPicPr>
          <p:nvPr/>
        </p:nvPicPr>
        <p:blipFill>
          <a:blip r:embed="rId3"/>
          <a:stretch>
            <a:fillRect/>
          </a:stretch>
        </p:blipFill>
        <p:spPr>
          <a:xfrm>
            <a:off x="1115651" y="1302629"/>
            <a:ext cx="22152697" cy="11778372"/>
          </a:xfrm>
          <a:prstGeom prst="rect">
            <a:avLst/>
          </a:prstGeom>
          <a:ln w="12700">
            <a:miter lim="400000"/>
          </a:ln>
        </p:spPr>
      </p:pic>
    </p:spTree>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7" name="Slide Number"/>
          <p:cNvSpPr txBox="1">
            <a:spLocks noGrp="1"/>
          </p:cNvSpPr>
          <p:nvPr>
            <p:ph type="sldNum" sz="quarter" idx="4294967295"/>
          </p:nvPr>
        </p:nvSpPr>
        <p:spPr>
          <a:xfrm>
            <a:off x="11959031" y="13081000"/>
            <a:ext cx="453239" cy="4610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19</a:t>
            </a:fld>
            <a:endParaRPr/>
          </a:p>
        </p:txBody>
      </p:sp>
      <p:pic>
        <p:nvPicPr>
          <p:cNvPr id="208" name="Image" descr="Image"/>
          <p:cNvPicPr>
            <a:picLocks noChangeAspect="1"/>
          </p:cNvPicPr>
          <p:nvPr/>
        </p:nvPicPr>
        <p:blipFill>
          <a:blip r:embed="rId3"/>
          <a:stretch>
            <a:fillRect/>
          </a:stretch>
        </p:blipFill>
        <p:spPr>
          <a:xfrm>
            <a:off x="4332054" y="1707526"/>
            <a:ext cx="17559665" cy="11145510"/>
          </a:xfrm>
          <a:prstGeom prst="rect">
            <a:avLst/>
          </a:prstGeom>
          <a:ln w="12700">
            <a:miter lim="400000"/>
          </a:ln>
        </p:spPr>
      </p:pic>
    </p:spTree>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10" name="1935 German comms - NVIS loop"/>
          <p:cNvSpPr txBox="1">
            <a:spLocks noGrp="1"/>
          </p:cNvSpPr>
          <p:nvPr>
            <p:ph type="title"/>
          </p:nvPr>
        </p:nvSpPr>
        <p:spPr>
          <a:xfrm>
            <a:off x="0" y="0"/>
            <a:ext cx="21206430" cy="2224547"/>
          </a:xfrm>
          <a:prstGeom prst="rect">
            <a:avLst/>
          </a:prstGeom>
        </p:spPr>
        <p:txBody>
          <a:bodyPr/>
          <a:lstStyle>
            <a:lvl1pPr>
              <a:defRPr sz="8900"/>
            </a:lvl1pPr>
          </a:lstStyle>
          <a:p>
            <a:r>
              <a:rPr dirty="0"/>
              <a:t>         1935 German comms - NVIS loop</a:t>
            </a:r>
          </a:p>
        </p:txBody>
      </p:sp>
      <p:pic>
        <p:nvPicPr>
          <p:cNvPr id="211" name="Image" descr="Image"/>
          <p:cNvPicPr>
            <a:picLocks noChangeAspect="1"/>
          </p:cNvPicPr>
          <p:nvPr/>
        </p:nvPicPr>
        <p:blipFill>
          <a:blip r:embed="rId3"/>
          <a:stretch>
            <a:fillRect/>
          </a:stretch>
        </p:blipFill>
        <p:spPr>
          <a:xfrm>
            <a:off x="4567534" y="2913992"/>
            <a:ext cx="14926236" cy="9859228"/>
          </a:xfrm>
          <a:prstGeom prst="rect">
            <a:avLst/>
          </a:prstGeom>
          <a:ln w="12700">
            <a:miter lim="400000"/>
          </a:ln>
        </p:spPr>
      </p:pic>
    </p:spTree>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213" name="pasted-movie.heic" descr="pasted-movie.heic"/>
          <p:cNvPicPr>
            <a:picLocks noChangeAspect="1"/>
          </p:cNvPicPr>
          <p:nvPr/>
        </p:nvPicPr>
        <p:blipFill>
          <a:blip r:embed="rId3"/>
          <a:stretch>
            <a:fillRect/>
          </a:stretch>
        </p:blipFill>
        <p:spPr>
          <a:xfrm>
            <a:off x="1656455" y="165689"/>
            <a:ext cx="21071091" cy="13716003"/>
          </a:xfrm>
          <a:prstGeom prst="rect">
            <a:avLst/>
          </a:prstGeom>
          <a:ln w="12700">
            <a:miter lim="400000"/>
          </a:ln>
        </p:spPr>
      </p:pic>
    </p:spTree>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15" name="WW2 German comms - NVIS loop"/>
          <p:cNvSpPr txBox="1">
            <a:spLocks noGrp="1"/>
          </p:cNvSpPr>
          <p:nvPr>
            <p:ph type="title"/>
          </p:nvPr>
        </p:nvSpPr>
        <p:spPr>
          <a:xfrm>
            <a:off x="1271285" y="218429"/>
            <a:ext cx="21206430" cy="2224548"/>
          </a:xfrm>
          <a:prstGeom prst="rect">
            <a:avLst/>
          </a:prstGeom>
        </p:spPr>
        <p:txBody>
          <a:bodyPr/>
          <a:lstStyle>
            <a:lvl1pPr>
              <a:defRPr sz="8900"/>
            </a:lvl1pPr>
          </a:lstStyle>
          <a:p>
            <a:r>
              <a:rPr lang="en-GB" b="1" dirty="0"/>
              <a:t>NVIS and D-Day</a:t>
            </a:r>
            <a:endParaRPr b="1" dirty="0"/>
          </a:p>
        </p:txBody>
      </p:sp>
      <p:sp>
        <p:nvSpPr>
          <p:cNvPr id="3" name="TextBox 2">
            <a:extLst>
              <a:ext uri="{FF2B5EF4-FFF2-40B4-BE49-F238E27FC236}">
                <a16:creationId xmlns:a16="http://schemas.microsoft.com/office/drawing/2014/main" id="{4142961C-C643-B9EE-593C-C6DFC282DCCF}"/>
              </a:ext>
            </a:extLst>
          </p:cNvPr>
          <p:cNvSpPr txBox="1"/>
          <p:nvPr/>
        </p:nvSpPr>
        <p:spPr>
          <a:xfrm>
            <a:off x="2775045" y="2059163"/>
            <a:ext cx="19126200" cy="106824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857250" marR="0" indent="-857250" algn="l" defTabSz="825500" rtl="0" fontAlgn="auto" latinLnBrk="0" hangingPunct="0">
              <a:lnSpc>
                <a:spcPct val="100000"/>
              </a:lnSpc>
              <a:spcBef>
                <a:spcPts val="5900"/>
              </a:spcBef>
              <a:spcAft>
                <a:spcPts val="0"/>
              </a:spcAft>
              <a:buClrTx/>
              <a:buSzTx/>
              <a:buFont typeface="Arial" panose="020B0604020202020204" pitchFamily="34" charset="0"/>
              <a:buChar char="•"/>
              <a:tabLst/>
            </a:pPr>
            <a:r>
              <a:rPr kumimoji="0" lang="en-GB" sz="6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rPr>
              <a:t>Poor radio comms were causing US forces big concerns.  Planners needed excellent </a:t>
            </a:r>
            <a:r>
              <a:rPr lang="en-GB" sz="6000" dirty="0"/>
              <a:t>comms to </a:t>
            </a:r>
            <a:r>
              <a:rPr kumimoji="0" lang="en-GB" sz="6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rPr>
              <a:t>deploy overwhelming tactical air support.</a:t>
            </a:r>
          </a:p>
          <a:p>
            <a:pPr marL="857250" marR="0" indent="-857250" algn="l" defTabSz="825500" rtl="0" fontAlgn="auto" latinLnBrk="0" hangingPunct="0">
              <a:lnSpc>
                <a:spcPct val="100000"/>
              </a:lnSpc>
              <a:spcBef>
                <a:spcPts val="5900"/>
              </a:spcBef>
              <a:spcAft>
                <a:spcPts val="0"/>
              </a:spcAft>
              <a:buClrTx/>
              <a:buSzTx/>
              <a:buFont typeface="Arial" panose="020B0604020202020204" pitchFamily="34" charset="0"/>
              <a:buChar char="•"/>
              <a:tabLst/>
            </a:pPr>
            <a:r>
              <a:rPr lang="en-GB" sz="6000" dirty="0"/>
              <a:t>US had big issues running a single net covering a command and control ship mid-Channel. Air HQ in Uxbridge, and forward comms on the beaches.</a:t>
            </a:r>
          </a:p>
          <a:p>
            <a:pPr marL="857250" marR="0" indent="-857250" algn="l" defTabSz="825500" rtl="0" fontAlgn="auto" latinLnBrk="0" hangingPunct="0">
              <a:lnSpc>
                <a:spcPct val="100000"/>
              </a:lnSpc>
              <a:spcBef>
                <a:spcPts val="5900"/>
              </a:spcBef>
              <a:spcAft>
                <a:spcPts val="0"/>
              </a:spcAft>
              <a:buClrTx/>
              <a:buSzTx/>
              <a:buFont typeface="Arial" panose="020B0604020202020204" pitchFamily="34" charset="0"/>
              <a:buChar char="•"/>
              <a:tabLst/>
            </a:pPr>
            <a:r>
              <a:rPr lang="en-GB" sz="6000" dirty="0"/>
              <a:t>Just before D-Day, Dr H </a:t>
            </a:r>
            <a:r>
              <a:rPr lang="en-GB" sz="6000" dirty="0" err="1"/>
              <a:t>H</a:t>
            </a:r>
            <a:r>
              <a:rPr lang="en-GB" sz="6000" dirty="0"/>
              <a:t> Beverage arrived from the US. He found vertical antennas in Uxbridge, and changed them to skywave – problem solved.   </a:t>
            </a:r>
          </a:p>
        </p:txBody>
      </p:sp>
    </p:spTree>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29" name="FoF2 - Critical Frequency of F layer"/>
          <p:cNvSpPr txBox="1">
            <a:spLocks noGrp="1"/>
          </p:cNvSpPr>
          <p:nvPr>
            <p:ph type="title"/>
          </p:nvPr>
        </p:nvSpPr>
        <p:spPr>
          <a:xfrm>
            <a:off x="1152935" y="-1"/>
            <a:ext cx="21206430" cy="2224548"/>
          </a:xfrm>
          <a:prstGeom prst="rect">
            <a:avLst/>
          </a:prstGeom>
        </p:spPr>
        <p:txBody>
          <a:bodyPr/>
          <a:lstStyle>
            <a:lvl1pPr>
              <a:defRPr sz="8900"/>
            </a:lvl1pPr>
          </a:lstStyle>
          <a:p>
            <a:r>
              <a:t>FoF2 - Critical Frequency of F layer</a:t>
            </a:r>
          </a:p>
        </p:txBody>
      </p:sp>
      <p:sp>
        <p:nvSpPr>
          <p:cNvPr id="230" name="Highest frequency at any time that if transmitted vertically reflects to earth…"/>
          <p:cNvSpPr txBox="1">
            <a:spLocks noGrp="1"/>
          </p:cNvSpPr>
          <p:nvPr>
            <p:ph type="body" sz="half" idx="1"/>
          </p:nvPr>
        </p:nvSpPr>
        <p:spPr>
          <a:xfrm>
            <a:off x="703202" y="3165718"/>
            <a:ext cx="9513397" cy="9124361"/>
          </a:xfrm>
          <a:prstGeom prst="rect">
            <a:avLst/>
          </a:prstGeom>
        </p:spPr>
        <p:txBody>
          <a:bodyPr>
            <a:normAutofit/>
          </a:bodyPr>
          <a:lstStyle/>
          <a:p>
            <a:pPr marL="926040" indent="-926040" algn="l">
              <a:buSzPct val="125000"/>
              <a:buChar char="•"/>
              <a:defRPr sz="7000"/>
            </a:pPr>
            <a:r>
              <a:rPr dirty="0"/>
              <a:t>Highest frequency at any time that if transmitted vertically reflects to earth</a:t>
            </a:r>
          </a:p>
          <a:p>
            <a:pPr marL="926040" indent="-926040" algn="l">
              <a:buSzPct val="125000"/>
              <a:buChar char="•"/>
              <a:defRPr sz="7000"/>
            </a:pPr>
            <a:endParaRPr dirty="0"/>
          </a:p>
          <a:p>
            <a:pPr marL="926040" indent="-926040" algn="l">
              <a:buSzPct val="125000"/>
              <a:buChar char="•"/>
              <a:defRPr sz="7000"/>
            </a:pPr>
            <a:r>
              <a:rPr dirty="0"/>
              <a:t>Get it (and lots beside) from propquest.co.uk</a:t>
            </a:r>
          </a:p>
        </p:txBody>
      </p:sp>
      <p:pic>
        <p:nvPicPr>
          <p:cNvPr id="2" name="Image" descr="Image">
            <a:extLst>
              <a:ext uri="{FF2B5EF4-FFF2-40B4-BE49-F238E27FC236}">
                <a16:creationId xmlns:a16="http://schemas.microsoft.com/office/drawing/2014/main" id="{3085AC93-7DDB-1F13-633D-23B05418E1D7}"/>
              </a:ext>
            </a:extLst>
          </p:cNvPr>
          <p:cNvPicPr>
            <a:picLocks noChangeAspect="1"/>
          </p:cNvPicPr>
          <p:nvPr/>
        </p:nvPicPr>
        <p:blipFill>
          <a:blip r:embed="rId3"/>
          <a:stretch>
            <a:fillRect/>
          </a:stretch>
        </p:blipFill>
        <p:spPr>
          <a:xfrm>
            <a:off x="10736246" y="4129353"/>
            <a:ext cx="12241086" cy="8160726"/>
          </a:xfrm>
          <a:prstGeom prst="rect">
            <a:avLst/>
          </a:prstGeom>
          <a:ln w="12700">
            <a:miter lim="400000"/>
          </a:ln>
        </p:spPr>
      </p:pic>
    </p:spTree>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B8D845-4D66-E457-7E6D-BB4224932942}"/>
              </a:ext>
            </a:extLst>
          </p:cNvPr>
          <p:cNvPicPr>
            <a:picLocks noChangeAspect="1"/>
          </p:cNvPicPr>
          <p:nvPr/>
        </p:nvPicPr>
        <p:blipFill>
          <a:blip r:embed="rId3"/>
          <a:stretch>
            <a:fillRect/>
          </a:stretch>
        </p:blipFill>
        <p:spPr>
          <a:xfrm>
            <a:off x="2133600" y="0"/>
            <a:ext cx="20553927" cy="13716000"/>
          </a:xfrm>
          <a:prstGeom prst="rect">
            <a:avLst/>
          </a:prstGeom>
        </p:spPr>
      </p:pic>
    </p:spTree>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 name="A hosepipe shoots water up into an open umbrella, and the water sprays down.jpeg" descr="A hosepipe shoots water up into an open umbrella, and the water sprays down.jpeg"/>
          <p:cNvPicPr>
            <a:picLocks noChangeAspect="1"/>
          </p:cNvPicPr>
          <p:nvPr/>
        </p:nvPicPr>
        <p:blipFill>
          <a:blip r:embed="rId2"/>
          <a:stretch>
            <a:fillRect/>
          </a:stretch>
        </p:blipFill>
        <p:spPr>
          <a:xfrm>
            <a:off x="-2" y="-2352964"/>
            <a:ext cx="24384003" cy="18472729"/>
          </a:xfrm>
          <a:prstGeom prst="rect">
            <a:avLst/>
          </a:prstGeom>
          <a:ln w="12700">
            <a:miter lim="400000"/>
          </a:ln>
          <a:effectLst>
            <a:outerShdw blurRad="254000" dist="127000" dir="5400000" rotWithShape="0">
              <a:srgbClr val="000000">
                <a:alpha val="70000"/>
              </a:srgbClr>
            </a:outerShdw>
          </a:effectLst>
        </p:spPr>
      </p:pic>
      <p:sp>
        <p:nvSpPr>
          <p:cNvPr id="2" name="TextBox 1">
            <a:extLst>
              <a:ext uri="{FF2B5EF4-FFF2-40B4-BE49-F238E27FC236}">
                <a16:creationId xmlns:a16="http://schemas.microsoft.com/office/drawing/2014/main" id="{563138B1-97F5-41DE-5A86-E9348BBA2693}"/>
              </a:ext>
            </a:extLst>
          </p:cNvPr>
          <p:cNvSpPr txBox="1"/>
          <p:nvPr/>
        </p:nvSpPr>
        <p:spPr>
          <a:xfrm rot="10800000">
            <a:off x="11951073" y="6059063"/>
            <a:ext cx="9830154" cy="1597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5900"/>
              </a:spcBef>
              <a:spcAft>
                <a:spcPts val="0"/>
              </a:spcAft>
              <a:buClrTx/>
              <a:buSzTx/>
              <a:buFontTx/>
              <a:buNone/>
              <a:tabLst/>
            </a:pPr>
            <a:r>
              <a:rPr kumimoji="0" lang="en-GB" sz="4800" b="0" i="0" u="none" strike="noStrike" cap="none" spc="0" normalizeH="0" baseline="0" dirty="0" err="1">
                <a:ln>
                  <a:noFill/>
                </a:ln>
                <a:solidFill>
                  <a:srgbClr val="FFC000"/>
                </a:solidFill>
                <a:effectLst/>
                <a:uFillTx/>
                <a:latin typeface="Helvetica Neue Medium"/>
                <a:ea typeface="Helvetica Neue Medium"/>
                <a:cs typeface="Helvetica Neue Medium"/>
                <a:sym typeface="Helvetica Neue Medium"/>
              </a:rPr>
              <a:t>Tha</a:t>
            </a:r>
            <a:endParaRPr kumimoji="0" lang="en-GB" sz="4800" b="0" i="0" u="none" strike="noStrike" cap="none" spc="0" normalizeH="0" baseline="0" dirty="0">
              <a:ln>
                <a:noFill/>
              </a:ln>
              <a:solidFill>
                <a:srgbClr val="FFC000"/>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1186972492"/>
      </p:ext>
    </p:extLst>
  </p:cSld>
  <p:clrMapOvr>
    <a:masterClrMapping/>
  </p:clrMapOvr>
  <p:transition spd="slow">
    <p:wipe/>
  </p:transition>
</p:sld>
</file>

<file path=ppt/theme/theme1.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636</Words>
  <Application>Microsoft Office PowerPoint</Application>
  <PresentationFormat>Custom</PresentationFormat>
  <Paragraphs>68</Paragraphs>
  <Slides>25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Cochin</vt:lpstr>
      <vt:lpstr>Helvetica Neue</vt:lpstr>
      <vt:lpstr>Helvetica Neue Light</vt:lpstr>
      <vt:lpstr>Helvetica Neue Medium</vt:lpstr>
      <vt:lpstr>White</vt:lpstr>
      <vt:lpstr>PowerPoint Presentation</vt:lpstr>
      <vt:lpstr>Near Vertical  Incidence Skywave HF for useful stuff</vt:lpstr>
      <vt:lpstr>MF and HF are special</vt:lpstr>
      <vt:lpstr>PowerPoint Presentation</vt:lpstr>
      <vt:lpstr>PowerPoint Presentation</vt:lpstr>
      <vt:lpstr>“Current doctrine is wrong…”</vt:lpstr>
      <vt:lpstr>“It is …more and more obvious…</vt:lpstr>
      <vt:lpstr>PowerPoint Presentation</vt:lpstr>
      <vt:lpstr>PowerPoint Presentation</vt:lpstr>
      <vt:lpstr>NVIS path loss is almost constant across the range</vt:lpstr>
      <vt:lpstr>Tactical and electronic warfare advantages</vt:lpstr>
      <vt:lpstr>PowerPoint Presentation</vt:lpstr>
      <vt:lpstr>Key facts about NVIS</vt:lpstr>
      <vt:lpstr>Typical DX half-wave dipole</vt:lpstr>
      <vt:lpstr>80m/40m dipoles - effect of height</vt:lpstr>
      <vt:lpstr>PowerPoint Presentation</vt:lpstr>
      <vt:lpstr>PowerPoint Presentation</vt:lpstr>
      <vt:lpstr>PowerPoint Presentation</vt:lpstr>
      <vt:lpstr>PowerPoint Presentation</vt:lpstr>
      <vt:lpstr>         1935 German comms - NVIS loop</vt:lpstr>
      <vt:lpstr>PowerPoint Presentation</vt:lpstr>
      <vt:lpstr>NVIS and D-Day</vt:lpstr>
      <vt:lpstr>FoF2 - Critical Frequency of F layer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Michael</dc:creator>
  <cp:lastModifiedBy>Michael Granatt</cp:lastModifiedBy>
  <cp:revision>4</cp:revision>
  <dcterms:modified xsi:type="dcterms:W3CDTF">2025-06-09T21:03:20Z</dcterms:modified>
</cp:coreProperties>
</file>